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08" r:id="rId2"/>
    <p:sldId id="41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C9E"/>
    <a:srgbClr val="8FEEE2"/>
    <a:srgbClr val="D6EEEC"/>
    <a:srgbClr val="D5A202"/>
    <a:srgbClr val="F7DE9C"/>
    <a:srgbClr val="E4F6F7"/>
    <a:srgbClr val="E8E9F4"/>
    <a:srgbClr val="001033"/>
    <a:srgbClr val="100300"/>
    <a:srgbClr val="C6D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17" autoAdjust="0"/>
    <p:restoredTop sz="96058"/>
  </p:normalViewPr>
  <p:slideViewPr>
    <p:cSldViewPr snapToGrid="0" snapToObjects="1">
      <p:cViewPr varScale="1">
        <p:scale>
          <a:sx n="112" d="100"/>
          <a:sy n="112" d="100"/>
        </p:scale>
        <p:origin x="642" y="9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fr.smartsheet.com/try-it?trp=18096"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2">
                <a:lumMod val="90000"/>
              </a:schemeClr>
            </a:gs>
          </a:gsLst>
          <a:lin ang="8100000" scaled="0"/>
        </a:gradFill>
        <a:effectLst/>
      </p:bgPr>
    </p:bg>
    <p:spTree>
      <p:nvGrpSpPr>
        <p:cNvPr id="1" name=""/>
        <p:cNvGrpSpPr/>
        <p:nvPr/>
      </p:nvGrpSpPr>
      <p:grpSpPr>
        <a:xfrm>
          <a:off x="0" y="0"/>
          <a:ext cx="0" cy="0"/>
          <a:chOff x="0" y="0"/>
          <a:chExt cx="0" cy="0"/>
        </a:xfrm>
      </p:grpSpPr>
      <p:pic>
        <p:nvPicPr>
          <p:cNvPr id="2" name="Picture 1" descr="Vagues abstraites en 3D avec dégradé de couleurs">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chemeClr val="bg2">
                  <a:alpha val="58774"/>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290301"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basique de fiche d’évaluation prospective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2" y="1366333"/>
            <a:ext cx="5031212" cy="5197064"/>
          </a:xfrm>
          <a:prstGeom prst="rect">
            <a:avLst/>
          </a:prstGeom>
          <a:noFill/>
        </p:spPr>
        <p:txBody>
          <a:bodyPr wrap="square" rtlCol="0">
            <a:spAutoFit/>
          </a:bodyPr>
          <a:lstStyle/>
          <a:p>
            <a:pPr algn="l" rtl="0">
              <a:lnSpc>
                <a:spcPct val="120000"/>
              </a:lnSpc>
              <a:spcBef>
                <a:spcPts val="0"/>
              </a:spcBef>
              <a:spcAft>
                <a:spcPts val="1200"/>
              </a:spcAft>
            </a:pPr>
            <a:r>
              <a:rPr lang="fr-FR" sz="1200" b="1" i="0" u="none" strike="noStrike" dirty="0">
                <a:solidFill>
                  <a:srgbClr val="000000"/>
                </a:solidFill>
                <a:effectLst/>
                <a:latin typeface="Century Gothic" panose="020B0502020202020204" pitchFamily="34" charset="0"/>
              </a:rPr>
              <a:t>Quand utiliser ce modèle ?</a:t>
            </a:r>
            <a:r>
              <a:rPr lang="fr-FR" sz="1200" i="0" u="none" strike="noStrike" dirty="0">
                <a:solidFill>
                  <a:srgbClr val="000000"/>
                </a:solidFill>
                <a:effectLst/>
                <a:latin typeface="Century Gothic" panose="020B0502020202020204" pitchFamily="34" charset="0"/>
              </a:rPr>
              <a:t> Les planificateurs stratégiques peuvent utiliser ce modèle de fiche d’évaluation prospective pour coordonner les activités de l’entreprise avec une vision et des objectifs stratégiques plus larges. Ce modèle est particulièrement utile pour les organisations qui ont besoin d’une approche structurée pour gérer et mesurer les performances dans les domaines clés de l’entreprise, comme les finances et l’apprentissage et la croissance. Par exemple, une start-up qui cherche à surveiller les métriques de croissance ou une entreprise de fabrication qui souhaite améliorer l’efficacité opérationnelle peut utiliser ce cadre pour définir des objectifs et des initiatives clairs.</a:t>
            </a:r>
          </a:p>
          <a:p>
            <a:pPr algn="l" rtl="0">
              <a:lnSpc>
                <a:spcPct val="120000"/>
              </a:lnSpc>
              <a:spcBef>
                <a:spcPts val="0"/>
              </a:spcBef>
              <a:spcAft>
                <a:spcPts val="1200"/>
              </a:spcAft>
            </a:pPr>
            <a:r>
              <a:rPr lang="fr-FR" sz="1200" b="1" i="0" u="none" strike="noStrike" dirty="0">
                <a:solidFill>
                  <a:srgbClr val="000000"/>
                </a:solidFill>
                <a:effectLst/>
                <a:latin typeface="Century Gothic" panose="020B0502020202020204" pitchFamily="34" charset="0"/>
              </a:rPr>
              <a:t>Fonctionnalités clés du modèle</a:t>
            </a:r>
            <a:r>
              <a:rPr lang="fr-FR" sz="1200" i="0" u="none" strike="noStrike" dirty="0">
                <a:solidFill>
                  <a:srgbClr val="000000"/>
                </a:solidFill>
                <a:effectLst/>
                <a:latin typeface="Century Gothic" panose="020B0502020202020204" pitchFamily="34" charset="0"/>
              </a:rPr>
              <a:t> : ce modèle répertorie les objectifs et mesures stratégiques, ainsi qu’une projection quinquennale des objectifs et des initiatives correspondantes pour la planification à long terme. Il montre l’évolution des objectifs au fil du temps, comme la croissance annuelle des ventes ou l’acquisition de nouveaux clients, ce qui permet aux entreprises d’ajuster leurs stratégies au besoin. Sa conception simple intègre les métriques financières et clients aux objectifs internes et d’innovation, ce qui le rend complet et facile à interpréter.</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329871" y="1588885"/>
            <a:ext cx="6542629" cy="3680229"/>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Vagues abstraites en 3D avec dégradé de couleurs">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8126" y="0"/>
            <a:ext cx="12208252" cy="6867144"/>
          </a:xfrm>
          <a:prstGeom prst="rect">
            <a:avLst/>
          </a:prstGeom>
        </p:spPr>
      </p:pic>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768522581"/>
              </p:ext>
            </p:extLst>
          </p:nvPr>
        </p:nvGraphicFramePr>
        <p:xfrm>
          <a:off x="820324" y="685944"/>
          <a:ext cx="11091150" cy="5878656"/>
        </p:xfrm>
        <a:graphic>
          <a:graphicData uri="http://schemas.openxmlformats.org/drawingml/2006/table">
            <a:tbl>
              <a:tblPr firstRow="1" bandRow="1">
                <a:tableStyleId>{5940675A-B579-460E-94D1-54222C63F5DA}</a:tableStyleId>
              </a:tblPr>
              <a:tblGrid>
                <a:gridCol w="2761488">
                  <a:extLst>
                    <a:ext uri="{9D8B030D-6E8A-4147-A177-3AD203B41FA5}">
                      <a16:colId xmlns:a16="http://schemas.microsoft.com/office/drawing/2014/main" val="4190651750"/>
                    </a:ext>
                  </a:extLst>
                </a:gridCol>
                <a:gridCol w="2037144">
                  <a:extLst>
                    <a:ext uri="{9D8B030D-6E8A-4147-A177-3AD203B41FA5}">
                      <a16:colId xmlns:a16="http://schemas.microsoft.com/office/drawing/2014/main" val="2419315493"/>
                    </a:ext>
                  </a:extLst>
                </a:gridCol>
                <a:gridCol w="850392">
                  <a:extLst>
                    <a:ext uri="{9D8B030D-6E8A-4147-A177-3AD203B41FA5}">
                      <a16:colId xmlns:a16="http://schemas.microsoft.com/office/drawing/2014/main" val="1885434010"/>
                    </a:ext>
                  </a:extLst>
                </a:gridCol>
                <a:gridCol w="850392">
                  <a:extLst>
                    <a:ext uri="{9D8B030D-6E8A-4147-A177-3AD203B41FA5}">
                      <a16:colId xmlns:a16="http://schemas.microsoft.com/office/drawing/2014/main" val="540134992"/>
                    </a:ext>
                  </a:extLst>
                </a:gridCol>
                <a:gridCol w="850392">
                  <a:extLst>
                    <a:ext uri="{9D8B030D-6E8A-4147-A177-3AD203B41FA5}">
                      <a16:colId xmlns:a16="http://schemas.microsoft.com/office/drawing/2014/main" val="1243384112"/>
                    </a:ext>
                  </a:extLst>
                </a:gridCol>
                <a:gridCol w="850392">
                  <a:extLst>
                    <a:ext uri="{9D8B030D-6E8A-4147-A177-3AD203B41FA5}">
                      <a16:colId xmlns:a16="http://schemas.microsoft.com/office/drawing/2014/main" val="1303351150"/>
                    </a:ext>
                  </a:extLst>
                </a:gridCol>
                <a:gridCol w="850392">
                  <a:extLst>
                    <a:ext uri="{9D8B030D-6E8A-4147-A177-3AD203B41FA5}">
                      <a16:colId xmlns:a16="http://schemas.microsoft.com/office/drawing/2014/main" val="4270164160"/>
                    </a:ext>
                  </a:extLst>
                </a:gridCol>
                <a:gridCol w="2040558">
                  <a:extLst>
                    <a:ext uri="{9D8B030D-6E8A-4147-A177-3AD203B41FA5}">
                      <a16:colId xmlns:a16="http://schemas.microsoft.com/office/drawing/2014/main" val="1287570184"/>
                    </a:ext>
                  </a:extLst>
                </a:gridCol>
              </a:tblGrid>
              <a:tr h="130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OBJECTIFS STRATÉGIQUES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MESURES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ja-JP" sz="12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Année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ja-JP" sz="12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Année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ja-JP" sz="12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Année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Année 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Année 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INITIATIVES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023664918"/>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alpha val="50000"/>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alpha val="46994"/>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alpha val="47000"/>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alpha val="52000"/>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14" name="Round Same Side Corner Rectangle 13">
            <a:extLst>
              <a:ext uri="{FF2B5EF4-FFF2-40B4-BE49-F238E27FC236}">
                <a16:creationId xmlns:a16="http://schemas.microsoft.com/office/drawing/2014/main" id="{12D152F1-20C8-C575-2505-825CAD8DA366}"/>
              </a:ext>
            </a:extLst>
          </p:cNvPr>
          <p:cNvSpPr/>
          <p:nvPr/>
        </p:nvSpPr>
        <p:spPr>
          <a:xfrm rot="16200000">
            <a:off x="-156896" y="1437160"/>
            <a:ext cx="1353313" cy="50292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200" dirty="0">
                <a:solidFill>
                  <a:schemeClr val="tx1"/>
                </a:solidFill>
                <a:latin typeface="Century Gothic" panose="020B0502020202020204" pitchFamily="34" charset="0"/>
              </a:rPr>
              <a:t>FINANCES</a:t>
            </a:r>
          </a:p>
        </p:txBody>
      </p:sp>
      <p:sp>
        <p:nvSpPr>
          <p:cNvPr id="16" name="Round Same Side Corner Rectangle 15">
            <a:extLst>
              <a:ext uri="{FF2B5EF4-FFF2-40B4-BE49-F238E27FC236}">
                <a16:creationId xmlns:a16="http://schemas.microsoft.com/office/drawing/2014/main" id="{F6386F03-F14C-934A-9E66-ADB78EE794ED}"/>
              </a:ext>
            </a:extLst>
          </p:cNvPr>
          <p:cNvSpPr/>
          <p:nvPr/>
        </p:nvSpPr>
        <p:spPr>
          <a:xfrm rot="16200000">
            <a:off x="-156896" y="2833623"/>
            <a:ext cx="1353313" cy="50292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200">
                <a:solidFill>
                  <a:schemeClr val="tx1"/>
                </a:solidFill>
                <a:latin typeface="Century Gothic" panose="020B0502020202020204" pitchFamily="34" charset="0"/>
              </a:rPr>
              <a:t>CLIENT</a:t>
            </a:r>
          </a:p>
        </p:txBody>
      </p:sp>
      <p:sp>
        <p:nvSpPr>
          <p:cNvPr id="17" name="Round Same Side Corner Rectangle 16">
            <a:extLst>
              <a:ext uri="{FF2B5EF4-FFF2-40B4-BE49-F238E27FC236}">
                <a16:creationId xmlns:a16="http://schemas.microsoft.com/office/drawing/2014/main" id="{29BD7184-81F4-9D38-791B-95F5B23235E4}"/>
              </a:ext>
            </a:extLst>
          </p:cNvPr>
          <p:cNvSpPr/>
          <p:nvPr/>
        </p:nvSpPr>
        <p:spPr>
          <a:xfrm rot="16200000">
            <a:off x="-156896" y="5626548"/>
            <a:ext cx="1353313" cy="50292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200">
                <a:solidFill>
                  <a:schemeClr val="tx1"/>
                </a:solidFill>
                <a:latin typeface="Century Gothic" panose="020B0502020202020204" pitchFamily="34" charset="0"/>
              </a:rPr>
              <a:t>APPRENTISSAGE </a:t>
            </a:r>
            <a:br>
              <a:rPr lang="en-US" sz="1200" dirty="0">
                <a:solidFill>
                  <a:schemeClr val="tx1"/>
                </a:solidFill>
                <a:latin typeface="Century Gothic" panose="020B0502020202020204" pitchFamily="34" charset="0"/>
              </a:rPr>
            </a:br>
            <a:r>
              <a:rPr lang="fr-FR" sz="1200">
                <a:solidFill>
                  <a:schemeClr val="tx1"/>
                </a:solidFill>
                <a:latin typeface="Century Gothic" panose="020B0502020202020204" pitchFamily="34" charset="0"/>
              </a:rPr>
              <a:t>ET CROISSANCE</a:t>
            </a:r>
          </a:p>
        </p:txBody>
      </p:sp>
      <p:sp>
        <p:nvSpPr>
          <p:cNvPr id="18" name="Round Same Side Corner Rectangle 17">
            <a:extLst>
              <a:ext uri="{FF2B5EF4-FFF2-40B4-BE49-F238E27FC236}">
                <a16:creationId xmlns:a16="http://schemas.microsoft.com/office/drawing/2014/main" id="{B54FB5BA-79B9-C6C1-4ED7-39C92F443E59}"/>
              </a:ext>
            </a:extLst>
          </p:cNvPr>
          <p:cNvSpPr/>
          <p:nvPr/>
        </p:nvSpPr>
        <p:spPr>
          <a:xfrm rot="16200000">
            <a:off x="-156896" y="4230086"/>
            <a:ext cx="1353313" cy="50292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200">
                <a:solidFill>
                  <a:schemeClr val="tx1"/>
                </a:solidFill>
                <a:latin typeface="Century Gothic" panose="020B0502020202020204" pitchFamily="34" charset="0"/>
              </a:rPr>
              <a:t>PROCESSUS INTERNES</a:t>
            </a:r>
          </a:p>
        </p:txBody>
      </p:sp>
      <p:sp>
        <p:nvSpPr>
          <p:cNvPr id="19" name="TextBox 18">
            <a:extLst>
              <a:ext uri="{FF2B5EF4-FFF2-40B4-BE49-F238E27FC236}">
                <a16:creationId xmlns:a16="http://schemas.microsoft.com/office/drawing/2014/main" id="{4C184FB3-8477-0FA7-8C5D-FA2321BC1AEE}"/>
              </a:ext>
            </a:extLst>
          </p:cNvPr>
          <p:cNvSpPr txBox="1"/>
          <p:nvPr/>
        </p:nvSpPr>
        <p:spPr>
          <a:xfrm>
            <a:off x="99889" y="50584"/>
            <a:ext cx="9761741" cy="477054"/>
          </a:xfrm>
          <a:prstGeom prst="rect">
            <a:avLst/>
          </a:prstGeom>
          <a:noFill/>
        </p:spPr>
        <p:txBody>
          <a:bodyPr wrap="square" rtlCol="0">
            <a:spAutoFit/>
          </a:bodyPr>
          <a:lstStyle/>
          <a:p>
            <a:pPr rtl="0"/>
            <a:r>
              <a:rPr lang="fr-FR" sz="2500" dirty="0">
                <a:solidFill>
                  <a:schemeClr val="tx1">
                    <a:lumMod val="50000"/>
                    <a:lumOff val="50000"/>
                  </a:schemeClr>
                </a:solidFill>
                <a:latin typeface="Courier" pitchFamily="2" charset="0"/>
              </a:rPr>
              <a:t>Fiche d’évaluation prospective</a:t>
            </a:r>
          </a:p>
        </p:txBody>
      </p:sp>
      <p:sp>
        <p:nvSpPr>
          <p:cNvPr id="2" name="Round Same Side Corner Rectangle 1">
            <a:extLst>
              <a:ext uri="{FF2B5EF4-FFF2-40B4-BE49-F238E27FC236}">
                <a16:creationId xmlns:a16="http://schemas.microsoft.com/office/drawing/2014/main" id="{DEA2B4EF-BA5E-485D-7502-C81F6389238B}"/>
              </a:ext>
            </a:extLst>
          </p:cNvPr>
          <p:cNvSpPr/>
          <p:nvPr/>
        </p:nvSpPr>
        <p:spPr>
          <a:xfrm>
            <a:off x="6096000" y="293400"/>
            <a:ext cx="3765630" cy="341959"/>
          </a:xfrm>
          <a:prstGeom prst="round2Same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600" dirty="0">
                <a:latin typeface="Century Gothic" panose="020B0502020202020204" pitchFamily="34" charset="0"/>
              </a:rPr>
              <a:t>CIBLES</a:t>
            </a:r>
          </a:p>
        </p:txBody>
      </p:sp>
    </p:spTree>
    <p:extLst>
      <p:ext uri="{BB962C8B-B14F-4D97-AF65-F5344CB8AC3E}">
        <p14:creationId xmlns:p14="http://schemas.microsoft.com/office/powerpoint/2010/main" val="176070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15575</TotalTime>
  <Words>342</Words>
  <Application>Microsoft Office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326</cp:revision>
  <cp:lastPrinted>2024-02-20T23:48:17Z</cp:lastPrinted>
  <dcterms:created xsi:type="dcterms:W3CDTF">2021-07-07T23:54:57Z</dcterms:created>
  <dcterms:modified xsi:type="dcterms:W3CDTF">2024-09-08T10:03:45Z</dcterms:modified>
</cp:coreProperties>
</file>